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a7770d8e-5218-8df5-d822-a8f1c060adfe}">
          <p14:sldIdLst>
            <p14:sldId id="256"/>
            <p14:sldId id="257"/>
          </p14:sldIdLst>
        </p14:section>
        <p14:section name="Problem" id="{48348638-0655-3d8b-7282-104a6dd61a30}">
          <p14:sldIdLst>
            <p14:sldId id="258"/>
          </p14:sldIdLst>
        </p14:section>
        <p14:section name="Solution" id="{7ad7c835-eb23-9637-ab51-5b7d7842ad6d}">
          <p14:sldIdLst>
            <p14:sldId id="259"/>
            <p14:sldId id="260"/>
            <p14:sldId id="261"/>
            <p14:sldId id="262"/>
          </p14:sldIdLst>
        </p14:section>
        <p14:section name="Integrations and security" id="{ff74552e-33e6-4437-64bd-ad9c1ab0fb33}">
          <p14:sldIdLst>
            <p14:sldId id="263"/>
            <p14:sldId id="264"/>
          </p14:sldIdLst>
        </p14:section>
        <p14:section name="Plans and next steps" id="{caeed188-df37-cc29-cd06-69e5de18c5e8}">
          <p14:sldIdLst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the outcome: one place for every request, less chasing. SnagBane runs on the company's own server.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Play the 57-second film: from the inbox chase to a request approved in one tap, the portal, the phone and the integrations.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 client which of these they recognise. Most companies have all three.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Teams approvals and the phone app are part of the Business and Enterprise plans.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SIEM forwarding, SCIM, IP allowlist and data retention are in the Enterprise plan. Data never leaves the client’s server.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E0A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920240"/>
            <a:ext cx="5394960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4069080"/>
            <a:ext cx="512064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pic>
        <p:nvPicPr>
          <p:cNvPr id="3" name="Image 0" descr="/home/user/snagbane/docs/brand/kit/logos/snagbane-logo-dark-tex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87000" y="6355080"/>
            <a:ext cx="1344168" cy="3657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567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Tint">
    <p:bg>
      <p:bgPr>
        <a:solidFill>
          <a:srgbClr val="F4F1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pic>
        <p:nvPicPr>
          <p:cNvPr id="3" name="Image 0" descr="/home/user/snagbane/docs/brand/kit/logos/snagbane-logo-dark-tex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87000" y="6355080"/>
            <a:ext cx="1344168" cy="3657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567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567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video" Target="../media/media-2-1.mp4"/><Relationship Id="rId2" Type="http://schemas.microsoft.com/office/2007/relationships/media" Target="../media/media-2-1.mp4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" descr="/home/user/snagbane/docs/brand/kit/logos/snagbane-logo-white-tex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731520"/>
            <a:ext cx="2377440" cy="649224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1920240"/>
            <a:ext cx="53949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Every request and approval </a:t>
            </a:r>
            <a:pPr algn="l" indent="0" marL="0">
              <a:buNone/>
            </a:pPr>
            <a:r>
              <a:rPr lang="en-US" sz="4400" b="1" dirty="0">
                <a:solidFill>
                  <a:schemeClr val="accent2"/>
                </a:solidFill>
              </a:rPr>
              <a:t>in one place</a:t>
            </a:r>
            <a:endParaRPr lang="en-US" sz="44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731520" y="4069080"/>
            <a:ext cx="5120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chemeClr val="accent5"/>
                </a:solidFill>
              </a:rPr>
              <a:t>Self-hosted forms and approvals that work with Microsoft 365, Google Workspace and Okta.</a:t>
            </a:r>
            <a:endParaRPr lang="en-US" sz="2000" dirty="0"/>
          </a:p>
        </p:txBody>
      </p:sp>
      <p:pic>
        <p:nvPicPr>
          <p:cNvPr id="5" name="Dashboard screenshot" descr="Dashboard screensho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828800"/>
            <a:ext cx="5120640" cy="2880360"/>
          </a:xfrm>
          <a:prstGeom prst="rect">
            <a:avLst/>
          </a:prstGeom>
          <a:effectLst>
            <a:outerShdw sx="100000" sy="100000" kx="0" ky="0" algn="bl" rotWithShape="0" blurRad="152400" dist="38100" dir="5400000">
              <a:srgbClr val="17132B">
                <a:alpha val="18000"/>
              </a:srgbClr>
            </a:outerShdw>
          </a:effectLst>
        </p:spPr>
      </p:pic>
      <p:sp>
        <p:nvSpPr>
          <p:cNvPr id="6" name="Text 2"/>
          <p:cNvSpPr txBox="1"/>
          <p:nvPr/>
        </p:nvSpPr>
        <p:spPr>
          <a:xfrm>
            <a:off x="731520" y="59436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snagbane.com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SnagBane in one minute</a:t>
            </a:r>
            <a:endParaRPr lang="en-US" sz="3600" dirty="0"/>
          </a:p>
        </p:txBody>
      </p:sp>
      <p:pic>
        <p:nvPicPr>
          <p:cNvPr id="3" name="Product film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737360" y="1325880"/>
            <a:ext cx="8686800" cy="4882896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0" type="title" hasCustomPrompt="1"/>
          </p:nvPr>
        </p:nvSpPr>
        <p:spPr>
          <a:xfrm>
            <a:off x="731520" y="1920240"/>
            <a:ext cx="53949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6" name="Text 0"/>
          <p:cNvSpPr/>
          <p:nvPr>
            <p:ph idx="101" type="body" hasCustomPrompt="1"/>
          </p:nvPr>
        </p:nvSpPr>
        <p:spPr>
          <a:xfrm>
            <a:off x="731520" y="4069080"/>
            <a:ext cx="5120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1"/>
                </a:solidFill>
              </a:rPr>
              <a:t>Requests still live in inboxes and spreadsheets</a:t>
            </a:r>
            <a:endParaRPr lang="en-US" sz="3600" dirty="0"/>
          </a:p>
        </p:txBody>
      </p:sp>
      <p:sp>
        <p:nvSpPr>
          <p:cNvPr id="3" name="Pain card 1"/>
          <p:cNvSpPr/>
          <p:nvPr/>
        </p:nvSpPr>
        <p:spPr>
          <a:xfrm>
            <a:off x="548640" y="1737360"/>
            <a:ext cx="3474720" cy="32918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2700">
            <a:solidFill>
              <a:srgbClr val="E4DEF5"/>
            </a:solidFill>
            <a:prstDash val="solid"/>
          </a:ln>
        </p:spPr>
      </p:sp>
      <p:sp>
        <p:nvSpPr>
          <p:cNvPr id="4" name="Pain icon circle 1"/>
          <p:cNvSpPr/>
          <p:nvPr/>
        </p:nvSpPr>
        <p:spPr>
          <a:xfrm>
            <a:off x="914400" y="2103120"/>
            <a:ext cx="822960" cy="82296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6D28D9"/>
            </a:solidFill>
            <a:prstDash val="solid"/>
          </a:ln>
        </p:spPr>
      </p:sp>
      <p:pic>
        <p:nvPicPr>
          <p:cNvPr id="5" name="Pain icon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568" y="2304288"/>
            <a:ext cx="420624" cy="42062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914400" y="32004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Lost in email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3749040"/>
            <a:ext cx="27432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B5670"/>
                </a:solidFill>
              </a:rPr>
              <a:t>Leave, purchases and IT access go back and forth by email. Nobody knows who has to decide next.</a:t>
            </a:r>
            <a:endParaRPr lang="en-US" sz="1600" dirty="0"/>
          </a:p>
        </p:txBody>
      </p:sp>
      <p:sp>
        <p:nvSpPr>
          <p:cNvPr id="8" name="Pain card 2"/>
          <p:cNvSpPr/>
          <p:nvPr/>
        </p:nvSpPr>
        <p:spPr>
          <a:xfrm>
            <a:off x="4297680" y="1737360"/>
            <a:ext cx="3474720" cy="32918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2700">
            <a:solidFill>
              <a:srgbClr val="E4DEF5"/>
            </a:solidFill>
            <a:prstDash val="solid"/>
          </a:ln>
        </p:spPr>
      </p:sp>
      <p:sp>
        <p:nvSpPr>
          <p:cNvPr id="9" name="Pain icon circle 2"/>
          <p:cNvSpPr/>
          <p:nvPr/>
        </p:nvSpPr>
        <p:spPr>
          <a:xfrm>
            <a:off x="4663440" y="2103120"/>
            <a:ext cx="822960" cy="82296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6D28D9"/>
            </a:solidFill>
            <a:prstDash val="solid"/>
          </a:ln>
        </p:spPr>
      </p:sp>
      <p:pic>
        <p:nvPicPr>
          <p:cNvPr id="10" name="Pain icon 2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4608" y="2304288"/>
            <a:ext cx="420624" cy="42062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663440" y="32004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Nothing moves</a:t>
            </a:r>
            <a:endParaRPr lang="en-US" sz="2200" dirty="0"/>
          </a:p>
        </p:txBody>
      </p:sp>
      <p:sp>
        <p:nvSpPr>
          <p:cNvPr id="12" name="Text 8"/>
          <p:cNvSpPr txBox="1"/>
          <p:nvPr/>
        </p:nvSpPr>
        <p:spPr>
          <a:xfrm>
            <a:off x="4663440" y="3749040"/>
            <a:ext cx="27432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B5670"/>
                </a:solidFill>
              </a:rPr>
              <a:t>Requests wait for days because an approver missed the message, and someone has to chase them.</a:t>
            </a:r>
            <a:endParaRPr lang="en-US" sz="1600" dirty="0"/>
          </a:p>
        </p:txBody>
      </p:sp>
      <p:sp>
        <p:nvSpPr>
          <p:cNvPr id="13" name="Pain card 3"/>
          <p:cNvSpPr/>
          <p:nvPr/>
        </p:nvSpPr>
        <p:spPr>
          <a:xfrm>
            <a:off x="8046720" y="1737360"/>
            <a:ext cx="3474720" cy="32918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2700">
            <a:solidFill>
              <a:srgbClr val="E4DEF5"/>
            </a:solidFill>
            <a:prstDash val="solid"/>
          </a:ln>
        </p:spPr>
      </p:sp>
      <p:sp>
        <p:nvSpPr>
          <p:cNvPr id="14" name="Pain icon circle 3"/>
          <p:cNvSpPr/>
          <p:nvPr/>
        </p:nvSpPr>
        <p:spPr>
          <a:xfrm>
            <a:off x="8412480" y="2103120"/>
            <a:ext cx="822960" cy="82296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6D28D9"/>
            </a:solidFill>
            <a:prstDash val="solid"/>
          </a:ln>
        </p:spPr>
      </p:sp>
      <p:pic>
        <p:nvPicPr>
          <p:cNvPr id="15" name="Pain icon 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3648" y="2304288"/>
            <a:ext cx="420624" cy="420624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8412480" y="32004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Old tools, one-off fixes</a:t>
            </a:r>
            <a:endParaRPr lang="en-US" sz="2200" dirty="0"/>
          </a:p>
        </p:txBody>
      </p:sp>
      <p:sp>
        <p:nvSpPr>
          <p:cNvPr id="17" name="Text 12"/>
          <p:cNvSpPr txBox="1"/>
          <p:nvPr/>
        </p:nvSpPr>
        <p:spPr>
          <a:xfrm>
            <a:off x="8412480" y="3749040"/>
            <a:ext cx="27432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B5670"/>
                </a:solidFill>
              </a:rPr>
              <a:t>InfoPath is retired, and building a Power Automate flow for every process doesn’t scale.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567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1"/>
                </a:solidFill>
              </a:rPr>
              <a:t>One system for every process</a:t>
            </a:r>
            <a:endParaRPr lang="en-US" sz="3600" dirty="0"/>
          </a:p>
        </p:txBody>
      </p:sp>
      <p:sp>
        <p:nvSpPr>
          <p:cNvPr id="3" name="Step 1"/>
          <p:cNvSpPr/>
          <p:nvPr/>
        </p:nvSpPr>
        <p:spPr>
          <a:xfrm>
            <a:off x="548640" y="160020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6D28D9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600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1325880" y="1581912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Forms in minutes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1325880" y="2011680"/>
            <a:ext cx="3749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5670"/>
                </a:solidFill>
              </a:rPr>
              <a:t>Start from 100+ templates or import Microsoft Forms, Google Forms and InfoPath.</a:t>
            </a:r>
            <a:endParaRPr lang="en-US" sz="1500" dirty="0"/>
          </a:p>
        </p:txBody>
      </p:sp>
      <p:sp>
        <p:nvSpPr>
          <p:cNvPr id="7" name="Step 2"/>
          <p:cNvSpPr/>
          <p:nvPr/>
        </p:nvSpPr>
        <p:spPr>
          <a:xfrm>
            <a:off x="548640" y="306324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6D28D9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3044952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Approvals that move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3474720"/>
            <a:ext cx="3749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5670"/>
                </a:solidFill>
              </a:rPr>
              <a:t>Managers, groups and several stages, with reminders and deadlines.</a:t>
            </a:r>
            <a:endParaRPr lang="en-US" sz="1500" dirty="0"/>
          </a:p>
        </p:txBody>
      </p:sp>
      <p:sp>
        <p:nvSpPr>
          <p:cNvPr id="11" name="Step 3"/>
          <p:cNvSpPr/>
          <p:nvPr/>
        </p:nvSpPr>
        <p:spPr>
          <a:xfrm>
            <a:off x="548640" y="452628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6D28D9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48640" y="45262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1325880" y="4507992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Automatic follow-up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1325880" y="4937760"/>
            <a:ext cx="3749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5670"/>
                </a:solidFill>
              </a:rPr>
              <a:t>Results go to SharePoint, Excel, Jira, Teams and more after the decision.</a:t>
            </a:r>
            <a:endParaRPr lang="en-US" sz="1500" dirty="0"/>
          </a:p>
        </p:txBody>
      </p:sp>
      <p:pic>
        <p:nvPicPr>
          <p:cNvPr id="15" name="Form builder screenshot" descr="Form builder screensho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0" y="1600200"/>
            <a:ext cx="6126480" cy="3446145"/>
          </a:xfrm>
          <a:prstGeom prst="rect">
            <a:avLst/>
          </a:prstGeom>
          <a:effectLst>
            <a:outerShdw sx="100000" sy="100000" kx="0" ky="0" algn="bl" rotWithShape="0" blurRad="152400" dist="38100" dir="5400000">
              <a:srgbClr val="17132B">
                <a:alpha val="18000"/>
              </a:srgbClr>
            </a:outerShdw>
          </a:effectLst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567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1"/>
                </a:solidFill>
              </a:rPr>
              <a:t>Approvals with clear rules</a:t>
            </a:r>
            <a:endParaRPr lang="en-US" sz="3600" dirty="0"/>
          </a:p>
        </p:txBody>
      </p:sp>
      <p:pic>
        <p:nvPicPr>
          <p:cNvPr id="3" name="Approval workflow screenshot" descr="Approval workflow screensho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508760"/>
            <a:ext cx="6766560" cy="3806190"/>
          </a:xfrm>
          <a:prstGeom prst="rect">
            <a:avLst/>
          </a:prstGeom>
          <a:effectLst>
            <a:outerShdw sx="100000" sy="100000" kx="0" ky="0" algn="bl" rotWithShape="0" blurRad="152400" dist="38100" dir="5400000">
              <a:srgbClr val="17132B">
                <a:alpha val="18000"/>
              </a:srgbClr>
            </a:outerShdw>
          </a:effectLst>
        </p:spPr>
      </p:pic>
      <p:sp>
        <p:nvSpPr>
          <p:cNvPr id="4" name="Text 1"/>
          <p:cNvSpPr txBox="1"/>
          <p:nvPr/>
        </p:nvSpPr>
        <p:spPr>
          <a:xfrm>
            <a:off x="7680960" y="1645920"/>
            <a:ext cx="393192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Manager, person chosen in the form, group or email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Any one or everyone must approve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Reminders and due dates per stage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The requester can’t approve their own request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Change the approver when someone is away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567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1"/>
                </a:solidFill>
              </a:rPr>
              <a:t>Decide in one tap, anywhere</a:t>
            </a:r>
            <a:endParaRPr lang="en-US" sz="3600" dirty="0"/>
          </a:p>
        </p:txBody>
      </p:sp>
      <p:sp>
        <p:nvSpPr>
          <p:cNvPr id="3" name="Channel circle 1"/>
          <p:cNvSpPr/>
          <p:nvPr/>
        </p:nvSpPr>
        <p:spPr>
          <a:xfrm>
            <a:off x="548640" y="1645920"/>
            <a:ext cx="731520" cy="731520"/>
          </a:xfrm>
          <a:prstGeom prst="ellipse">
            <a:avLst/>
          </a:prstGeom>
          <a:solidFill>
            <a:schemeClr val="bg2"/>
          </a:solidFill>
          <a:ln w="12700">
            <a:solidFill>
              <a:srgbClr val="F4F1FB"/>
            </a:solidFill>
            <a:prstDash val="solid"/>
          </a:ln>
        </p:spPr>
      </p:sp>
      <p:pic>
        <p:nvPicPr>
          <p:cNvPr id="4" name="Channel icon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828800"/>
            <a:ext cx="365760" cy="3657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508760" y="164592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Email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1508760" y="205740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5670"/>
                </a:solidFill>
              </a:rPr>
              <a:t>A secure link in every approval email</a:t>
            </a:r>
            <a:endParaRPr lang="en-US" sz="1500" dirty="0"/>
          </a:p>
        </p:txBody>
      </p:sp>
      <p:sp>
        <p:nvSpPr>
          <p:cNvPr id="7" name="Channel circle 2"/>
          <p:cNvSpPr/>
          <p:nvPr/>
        </p:nvSpPr>
        <p:spPr>
          <a:xfrm>
            <a:off x="548640" y="3017520"/>
            <a:ext cx="731520" cy="731520"/>
          </a:xfrm>
          <a:prstGeom prst="ellipse">
            <a:avLst/>
          </a:prstGeom>
          <a:solidFill>
            <a:schemeClr val="bg2"/>
          </a:solidFill>
          <a:ln w="12700">
            <a:solidFill>
              <a:srgbClr val="F4F1FB"/>
            </a:solidFill>
            <a:prstDash val="solid"/>
          </a:ln>
        </p:spPr>
      </p:sp>
      <p:pic>
        <p:nvPicPr>
          <p:cNvPr id="8" name="Channel icon 2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3200400"/>
            <a:ext cx="365760" cy="36576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508760" y="301752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Microsoft Teams</a:t>
            </a:r>
            <a:endParaRPr lang="en-US" sz="2000" dirty="0"/>
          </a:p>
        </p:txBody>
      </p:sp>
      <p:sp>
        <p:nvSpPr>
          <p:cNvPr id="10" name="Text 6"/>
          <p:cNvSpPr txBox="1"/>
          <p:nvPr/>
        </p:nvSpPr>
        <p:spPr>
          <a:xfrm>
            <a:off x="1508760" y="342900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5670"/>
                </a:solidFill>
              </a:rPr>
              <a:t>Approvals as a Teams app with notifications</a:t>
            </a:r>
            <a:endParaRPr lang="en-US" sz="1500" dirty="0"/>
          </a:p>
        </p:txBody>
      </p:sp>
      <p:sp>
        <p:nvSpPr>
          <p:cNvPr id="11" name="Channel circle 3"/>
          <p:cNvSpPr/>
          <p:nvPr/>
        </p:nvSpPr>
        <p:spPr>
          <a:xfrm>
            <a:off x="548640" y="4389120"/>
            <a:ext cx="731520" cy="731520"/>
          </a:xfrm>
          <a:prstGeom prst="ellipse">
            <a:avLst/>
          </a:prstGeom>
          <a:solidFill>
            <a:schemeClr val="bg2"/>
          </a:solidFill>
          <a:ln w="12700">
            <a:solidFill>
              <a:srgbClr val="F4F1FB"/>
            </a:solidFill>
            <a:prstDash val="solid"/>
          </a:ln>
        </p:spPr>
      </p:sp>
      <p:pic>
        <p:nvPicPr>
          <p:cNvPr id="12" name="Channel icon 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4572000"/>
            <a:ext cx="365760" cy="36576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508760" y="438912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Phone</a:t>
            </a:r>
            <a:endParaRPr lang="en-US" sz="2000" dirty="0"/>
          </a:p>
        </p:txBody>
      </p:sp>
      <p:sp>
        <p:nvSpPr>
          <p:cNvPr id="14" name="Text 9"/>
          <p:cNvSpPr txBox="1"/>
          <p:nvPr/>
        </p:nvSpPr>
        <p:spPr>
          <a:xfrm>
            <a:off x="1508760" y="480060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5670"/>
                </a:solidFill>
              </a:rPr>
              <a:t>An app on the home screen with push notifications</a:t>
            </a:r>
            <a:endParaRPr lang="en-US" sz="1500" dirty="0"/>
          </a:p>
        </p:txBody>
      </p:sp>
      <p:pic>
        <p:nvPicPr>
          <p:cNvPr id="15" name="Phone screenshot" descr="phone-crop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3840" y="1234440"/>
            <a:ext cx="2468880" cy="49377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567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1"/>
                </a:solidFill>
              </a:rPr>
              <a:t>One portal for every request</a:t>
            </a:r>
            <a:endParaRPr lang="en-US" sz="3600" dirty="0"/>
          </a:p>
        </p:txBody>
      </p:sp>
      <p:pic>
        <p:nvPicPr>
          <p:cNvPr id="3" name="Portal screenshot" descr="Portal screensho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6320" y="1508760"/>
            <a:ext cx="6766560" cy="3806190"/>
          </a:xfrm>
          <a:prstGeom prst="rect">
            <a:avLst/>
          </a:prstGeom>
          <a:effectLst>
            <a:outerShdw sx="100000" sy="100000" kx="0" ky="0" algn="bl" rotWithShape="0" blurRad="152400" dist="38100" dir="5400000">
              <a:srgbClr val="17132B">
                <a:alpha val="18000"/>
              </a:srgbClr>
            </a:outerShdw>
          </a:effectLst>
        </p:spPr>
      </p:pic>
      <p:sp>
        <p:nvSpPr>
          <p:cNvPr id="4" name="Text 1"/>
          <p:cNvSpPr txBox="1"/>
          <p:nvPr/>
        </p:nvSpPr>
        <p:spPr>
          <a:xfrm>
            <a:off x="548640" y="1737360"/>
            <a:ext cx="39319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B5670"/>
                </a:solidFill>
              </a:rPr>
              <a:t>Employees find every form in one place and follow their own requests step by step.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5B5670"/>
                </a:solidFill>
              </a:rPr>
              <a:t> 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5B5670"/>
                </a:solidFill>
              </a:rPr>
              <a:t>Works as a web page or as a tab in Microsoft Teams, in the company’s colours, with 20 looks to choose from.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567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1"/>
                </a:solidFill>
              </a:rPr>
              <a:t>Works with the tools you already use</a:t>
            </a:r>
            <a:endParaRPr lang="en-US" sz="3600" dirty="0"/>
          </a:p>
        </p:txBody>
      </p:sp>
      <p:sp>
        <p:nvSpPr>
          <p:cNvPr id="3" name="Tool Microsoft 365"/>
          <p:cNvSpPr/>
          <p:nvPr/>
        </p:nvSpPr>
        <p:spPr>
          <a:xfrm>
            <a:off x="548640" y="1645920"/>
            <a:ext cx="1700784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rgbClr val="F4F1FB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645920"/>
            <a:ext cx="17007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Microsoft 365</a:t>
            </a:r>
            <a:endParaRPr lang="en-US" sz="1400" dirty="0"/>
          </a:p>
        </p:txBody>
      </p:sp>
      <p:sp>
        <p:nvSpPr>
          <p:cNvPr id="5" name="Tool Teams"/>
          <p:cNvSpPr/>
          <p:nvPr/>
        </p:nvSpPr>
        <p:spPr>
          <a:xfrm>
            <a:off x="2414016" y="1645920"/>
            <a:ext cx="1700784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rgbClr val="F4F1F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2414016" y="1645920"/>
            <a:ext cx="17007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Teams</a:t>
            </a:r>
            <a:endParaRPr lang="en-US" sz="1400" dirty="0"/>
          </a:p>
        </p:txBody>
      </p:sp>
      <p:sp>
        <p:nvSpPr>
          <p:cNvPr id="7" name="Tool SharePoint"/>
          <p:cNvSpPr/>
          <p:nvPr/>
        </p:nvSpPr>
        <p:spPr>
          <a:xfrm>
            <a:off x="4279392" y="1645920"/>
            <a:ext cx="1700784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rgbClr val="F4F1F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279392" y="1645920"/>
            <a:ext cx="17007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SharePoint</a:t>
            </a:r>
            <a:endParaRPr lang="en-US" sz="1400" dirty="0"/>
          </a:p>
        </p:txBody>
      </p:sp>
      <p:sp>
        <p:nvSpPr>
          <p:cNvPr id="9" name="Tool Excel"/>
          <p:cNvSpPr/>
          <p:nvPr/>
        </p:nvSpPr>
        <p:spPr>
          <a:xfrm>
            <a:off x="6144768" y="1645920"/>
            <a:ext cx="1700784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rgbClr val="F4F1F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144768" y="1645920"/>
            <a:ext cx="17007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Excel</a:t>
            </a:r>
            <a:endParaRPr lang="en-US" sz="1400" dirty="0"/>
          </a:p>
        </p:txBody>
      </p:sp>
      <p:sp>
        <p:nvSpPr>
          <p:cNvPr id="11" name="Tool Outlook"/>
          <p:cNvSpPr/>
          <p:nvPr/>
        </p:nvSpPr>
        <p:spPr>
          <a:xfrm>
            <a:off x="8010144" y="1645920"/>
            <a:ext cx="1700784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rgbClr val="F4F1F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010144" y="1645920"/>
            <a:ext cx="17007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Outlook</a:t>
            </a:r>
            <a:endParaRPr lang="en-US" sz="1400" dirty="0"/>
          </a:p>
        </p:txBody>
      </p:sp>
      <p:sp>
        <p:nvSpPr>
          <p:cNvPr id="13" name="Tool Power Automate"/>
          <p:cNvSpPr/>
          <p:nvPr/>
        </p:nvSpPr>
        <p:spPr>
          <a:xfrm>
            <a:off x="9875520" y="1645920"/>
            <a:ext cx="1700784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rgbClr val="F4F1F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9875520" y="1645920"/>
            <a:ext cx="17007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Power Automate</a:t>
            </a:r>
            <a:endParaRPr lang="en-US" sz="1400" dirty="0"/>
          </a:p>
        </p:txBody>
      </p:sp>
      <p:sp>
        <p:nvSpPr>
          <p:cNvPr id="15" name="Tool Google Workspace"/>
          <p:cNvSpPr/>
          <p:nvPr/>
        </p:nvSpPr>
        <p:spPr>
          <a:xfrm>
            <a:off x="548640" y="2697480"/>
            <a:ext cx="1700784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rgbClr val="F4F1F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48640" y="2697480"/>
            <a:ext cx="17007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Google Workspace</a:t>
            </a:r>
            <a:endParaRPr lang="en-US" sz="1400" dirty="0"/>
          </a:p>
        </p:txBody>
      </p:sp>
      <p:sp>
        <p:nvSpPr>
          <p:cNvPr id="17" name="Tool Gmail"/>
          <p:cNvSpPr/>
          <p:nvPr/>
        </p:nvSpPr>
        <p:spPr>
          <a:xfrm>
            <a:off x="2414016" y="2697480"/>
            <a:ext cx="1700784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rgbClr val="F4F1F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2414016" y="2697480"/>
            <a:ext cx="17007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Gmail</a:t>
            </a:r>
            <a:endParaRPr lang="en-US" sz="1400" dirty="0"/>
          </a:p>
        </p:txBody>
      </p:sp>
      <p:sp>
        <p:nvSpPr>
          <p:cNvPr id="19" name="Tool Google Sheets"/>
          <p:cNvSpPr/>
          <p:nvPr/>
        </p:nvSpPr>
        <p:spPr>
          <a:xfrm>
            <a:off x="4279392" y="2697480"/>
            <a:ext cx="1700784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rgbClr val="F4F1F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279392" y="2697480"/>
            <a:ext cx="17007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Google Sheets</a:t>
            </a:r>
            <a:endParaRPr lang="en-US" sz="1400" dirty="0"/>
          </a:p>
        </p:txBody>
      </p:sp>
      <p:sp>
        <p:nvSpPr>
          <p:cNvPr id="21" name="Tool Okta"/>
          <p:cNvSpPr/>
          <p:nvPr/>
        </p:nvSpPr>
        <p:spPr>
          <a:xfrm>
            <a:off x="6144768" y="2697480"/>
            <a:ext cx="1700784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rgbClr val="F4F1FB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144768" y="2697480"/>
            <a:ext cx="17007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Okta</a:t>
            </a:r>
            <a:endParaRPr lang="en-US" sz="1400" dirty="0"/>
          </a:p>
        </p:txBody>
      </p:sp>
      <p:sp>
        <p:nvSpPr>
          <p:cNvPr id="23" name="Tool Slack"/>
          <p:cNvSpPr/>
          <p:nvPr/>
        </p:nvSpPr>
        <p:spPr>
          <a:xfrm>
            <a:off x="8010144" y="2697480"/>
            <a:ext cx="1700784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rgbClr val="F4F1F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010144" y="2697480"/>
            <a:ext cx="17007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Slack</a:t>
            </a:r>
            <a:endParaRPr lang="en-US" sz="1400" dirty="0"/>
          </a:p>
        </p:txBody>
      </p:sp>
      <p:sp>
        <p:nvSpPr>
          <p:cNvPr id="25" name="Tool Jira"/>
          <p:cNvSpPr/>
          <p:nvPr/>
        </p:nvSpPr>
        <p:spPr>
          <a:xfrm>
            <a:off x="9875520" y="2697480"/>
            <a:ext cx="1700784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rgbClr val="F4F1FB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9875520" y="2697480"/>
            <a:ext cx="17007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Jira</a:t>
            </a:r>
            <a:endParaRPr lang="en-US" sz="1400" dirty="0"/>
          </a:p>
        </p:txBody>
      </p:sp>
      <p:sp>
        <p:nvSpPr>
          <p:cNvPr id="27" name="Tool Trello"/>
          <p:cNvSpPr/>
          <p:nvPr/>
        </p:nvSpPr>
        <p:spPr>
          <a:xfrm>
            <a:off x="548640" y="3749040"/>
            <a:ext cx="1700784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rgbClr val="F4F1FB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48640" y="3749040"/>
            <a:ext cx="17007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Trello</a:t>
            </a:r>
            <a:endParaRPr lang="en-US" sz="1400" dirty="0"/>
          </a:p>
        </p:txBody>
      </p:sp>
      <p:sp>
        <p:nvSpPr>
          <p:cNvPr id="29" name="Tool Asana"/>
          <p:cNvSpPr/>
          <p:nvPr/>
        </p:nvSpPr>
        <p:spPr>
          <a:xfrm>
            <a:off x="2414016" y="3749040"/>
            <a:ext cx="1700784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rgbClr val="F4F1FB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2414016" y="3749040"/>
            <a:ext cx="17007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Asana</a:t>
            </a:r>
            <a:endParaRPr lang="en-US" sz="1400" dirty="0"/>
          </a:p>
        </p:txBody>
      </p:sp>
      <p:sp>
        <p:nvSpPr>
          <p:cNvPr id="31" name="Tool monday.com"/>
          <p:cNvSpPr/>
          <p:nvPr/>
        </p:nvSpPr>
        <p:spPr>
          <a:xfrm>
            <a:off x="4279392" y="3749040"/>
            <a:ext cx="1700784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rgbClr val="F4F1FB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4279392" y="3749040"/>
            <a:ext cx="17007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monday.com</a:t>
            </a:r>
            <a:endParaRPr lang="en-US" sz="1400" dirty="0"/>
          </a:p>
        </p:txBody>
      </p:sp>
      <p:sp>
        <p:nvSpPr>
          <p:cNvPr id="33" name="Tool ClickUp"/>
          <p:cNvSpPr/>
          <p:nvPr/>
        </p:nvSpPr>
        <p:spPr>
          <a:xfrm>
            <a:off x="6144768" y="3749040"/>
            <a:ext cx="1700784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rgbClr val="F4F1FB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144768" y="3749040"/>
            <a:ext cx="17007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ClickUp</a:t>
            </a:r>
            <a:endParaRPr lang="en-US" sz="1400" dirty="0"/>
          </a:p>
        </p:txBody>
      </p:sp>
      <p:sp>
        <p:nvSpPr>
          <p:cNvPr id="35" name="Tool Salesforce"/>
          <p:cNvSpPr/>
          <p:nvPr/>
        </p:nvSpPr>
        <p:spPr>
          <a:xfrm>
            <a:off x="8010144" y="3749040"/>
            <a:ext cx="1700784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rgbClr val="F4F1FB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8010144" y="3749040"/>
            <a:ext cx="17007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Salesforce</a:t>
            </a:r>
            <a:endParaRPr lang="en-US" sz="1400" dirty="0"/>
          </a:p>
        </p:txBody>
      </p:sp>
      <p:sp>
        <p:nvSpPr>
          <p:cNvPr id="37" name="Tool Dynamics 365"/>
          <p:cNvSpPr/>
          <p:nvPr/>
        </p:nvSpPr>
        <p:spPr>
          <a:xfrm>
            <a:off x="9875520" y="3749040"/>
            <a:ext cx="1700784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rgbClr val="F4F1FB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9875520" y="3749040"/>
            <a:ext cx="17007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Dynamics 365</a:t>
            </a:r>
            <a:endParaRPr lang="en-US" sz="1400" dirty="0"/>
          </a:p>
        </p:txBody>
      </p:sp>
      <p:sp>
        <p:nvSpPr>
          <p:cNvPr id="39" name="Tool DocuSign"/>
          <p:cNvSpPr/>
          <p:nvPr/>
        </p:nvSpPr>
        <p:spPr>
          <a:xfrm>
            <a:off x="548640" y="4800600"/>
            <a:ext cx="1700784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rgbClr val="F4F1FB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548640" y="4800600"/>
            <a:ext cx="17007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DocuSign</a:t>
            </a:r>
            <a:endParaRPr lang="en-US" sz="1400" dirty="0"/>
          </a:p>
        </p:txBody>
      </p:sp>
      <p:sp>
        <p:nvSpPr>
          <p:cNvPr id="41" name="Tool Stripe"/>
          <p:cNvSpPr/>
          <p:nvPr/>
        </p:nvSpPr>
        <p:spPr>
          <a:xfrm>
            <a:off x="2414016" y="4800600"/>
            <a:ext cx="1700784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rgbClr val="F4F1FB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2414016" y="4800600"/>
            <a:ext cx="17007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Stripe</a:t>
            </a:r>
            <a:endParaRPr lang="en-US" sz="1400" dirty="0"/>
          </a:p>
        </p:txBody>
      </p:sp>
      <p:sp>
        <p:nvSpPr>
          <p:cNvPr id="43" name="Tool Zapier"/>
          <p:cNvSpPr/>
          <p:nvPr/>
        </p:nvSpPr>
        <p:spPr>
          <a:xfrm>
            <a:off x="4279392" y="4800600"/>
            <a:ext cx="1700784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rgbClr val="F4F1FB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4279392" y="4800600"/>
            <a:ext cx="17007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Zapier</a:t>
            </a:r>
            <a:endParaRPr lang="en-US" sz="1400" dirty="0"/>
          </a:p>
        </p:txBody>
      </p:sp>
      <p:sp>
        <p:nvSpPr>
          <p:cNvPr id="45" name="Tool Make"/>
          <p:cNvSpPr/>
          <p:nvPr/>
        </p:nvSpPr>
        <p:spPr>
          <a:xfrm>
            <a:off x="6144768" y="4800600"/>
            <a:ext cx="1700784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rgbClr val="F4F1FB"/>
            </a:solidFill>
            <a:prstDash val="solid"/>
          </a:ln>
        </p:spPr>
      </p:sp>
      <p:sp>
        <p:nvSpPr>
          <p:cNvPr id="46" name="Text 44"/>
          <p:cNvSpPr txBox="1"/>
          <p:nvPr/>
        </p:nvSpPr>
        <p:spPr>
          <a:xfrm>
            <a:off x="6144768" y="4800600"/>
            <a:ext cx="17007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Make</a:t>
            </a:r>
            <a:endParaRPr lang="en-US" sz="1400" dirty="0"/>
          </a:p>
        </p:txBody>
      </p:sp>
      <p:sp>
        <p:nvSpPr>
          <p:cNvPr id="47" name="Tool n8n"/>
          <p:cNvSpPr/>
          <p:nvPr/>
        </p:nvSpPr>
        <p:spPr>
          <a:xfrm>
            <a:off x="8010144" y="4800600"/>
            <a:ext cx="1700784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rgbClr val="F4F1FB"/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8010144" y="4800600"/>
            <a:ext cx="17007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n8n</a:t>
            </a:r>
            <a:endParaRPr lang="en-US" sz="1400" dirty="0"/>
          </a:p>
        </p:txBody>
      </p:sp>
      <p:sp>
        <p:nvSpPr>
          <p:cNvPr id="49" name="Tool REST API"/>
          <p:cNvSpPr/>
          <p:nvPr/>
        </p:nvSpPr>
        <p:spPr>
          <a:xfrm>
            <a:off x="9875520" y="4800600"/>
            <a:ext cx="1700784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rgbClr val="F4F1FB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9875520" y="4800600"/>
            <a:ext cx="17007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REST API</a:t>
            </a:r>
            <a:endParaRPr lang="en-US" sz="1400" dirty="0"/>
          </a:p>
        </p:txBody>
      </p:sp>
      <p:sp>
        <p:nvSpPr>
          <p:cNvPr id="51" name="Text 49"/>
          <p:cNvSpPr txBox="1"/>
          <p:nvPr/>
        </p:nvSpPr>
        <p:spPr>
          <a:xfrm>
            <a:off x="548640" y="594360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5670"/>
                </a:solidFill>
              </a:rPr>
              <a:t>Plus webhooks for anything else. Integrations depend on the plan — see snagbane.com/integrations.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567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Your server. Your data.</a:t>
            </a:r>
            <a:endParaRPr lang="en-US" sz="3600" dirty="0"/>
          </a:p>
        </p:txBody>
      </p:sp>
      <p:sp>
        <p:nvSpPr>
          <p:cNvPr id="3" name="Security card 1"/>
          <p:cNvSpPr/>
          <p:nvPr/>
        </p:nvSpPr>
        <p:spPr>
          <a:xfrm>
            <a:off x="548640" y="1645920"/>
            <a:ext cx="3474720" cy="1920240"/>
          </a:xfrm>
          <a:prstGeom prst="roundRect">
            <a:avLst>
              <a:gd name="adj" fmla="val 7143"/>
            </a:avLst>
          </a:prstGeom>
          <a:solidFill>
            <a:srgbClr val="1D1636"/>
          </a:solidFill>
          <a:ln w="12700">
            <a:solidFill>
              <a:srgbClr val="2E2550"/>
            </a:solidFill>
            <a:prstDash val="solid"/>
          </a:ln>
        </p:spPr>
      </p:sp>
      <p:pic>
        <p:nvPicPr>
          <p:cNvPr id="4" name="Security icon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1965960"/>
            <a:ext cx="411480" cy="41148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68680" y="251460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Self-hosted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868680" y="2907792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5"/>
                </a:solidFill>
              </a:rPr>
              <a:t>Runs on your own server: Docker, Linux or PHP hosting</a:t>
            </a:r>
            <a:endParaRPr lang="en-US" sz="1300" dirty="0"/>
          </a:p>
        </p:txBody>
      </p:sp>
      <p:sp>
        <p:nvSpPr>
          <p:cNvPr id="7" name="Security card 2"/>
          <p:cNvSpPr/>
          <p:nvPr/>
        </p:nvSpPr>
        <p:spPr>
          <a:xfrm>
            <a:off x="4297680" y="1645920"/>
            <a:ext cx="3474720" cy="1920240"/>
          </a:xfrm>
          <a:prstGeom prst="roundRect">
            <a:avLst>
              <a:gd name="adj" fmla="val 7143"/>
            </a:avLst>
          </a:prstGeom>
          <a:solidFill>
            <a:srgbClr val="1D1636"/>
          </a:solidFill>
          <a:ln w="12700">
            <a:solidFill>
              <a:srgbClr val="2E2550"/>
            </a:solidFill>
            <a:prstDash val="solid"/>
          </a:ln>
        </p:spPr>
      </p:sp>
      <p:pic>
        <p:nvPicPr>
          <p:cNvPr id="8" name="Security icon 2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1965960"/>
            <a:ext cx="411480" cy="41148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4617720" y="251460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Single sign-on</a:t>
            </a:r>
            <a:endParaRPr lang="en-US" sz="1800" dirty="0"/>
          </a:p>
        </p:txBody>
      </p:sp>
      <p:sp>
        <p:nvSpPr>
          <p:cNvPr id="10" name="Text 6"/>
          <p:cNvSpPr txBox="1"/>
          <p:nvPr/>
        </p:nvSpPr>
        <p:spPr>
          <a:xfrm>
            <a:off x="4617720" y="2907792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5"/>
                </a:solidFill>
              </a:rPr>
              <a:t>Microsoft Entra ID, Google, Okta and SAML</a:t>
            </a:r>
            <a:endParaRPr lang="en-US" sz="1300" dirty="0"/>
          </a:p>
        </p:txBody>
      </p:sp>
      <p:sp>
        <p:nvSpPr>
          <p:cNvPr id="11" name="Security card 3"/>
          <p:cNvSpPr/>
          <p:nvPr/>
        </p:nvSpPr>
        <p:spPr>
          <a:xfrm>
            <a:off x="8046720" y="1645920"/>
            <a:ext cx="3474720" cy="1920240"/>
          </a:xfrm>
          <a:prstGeom prst="roundRect">
            <a:avLst>
              <a:gd name="adj" fmla="val 7143"/>
            </a:avLst>
          </a:prstGeom>
          <a:solidFill>
            <a:srgbClr val="1D1636"/>
          </a:solidFill>
          <a:ln w="12700">
            <a:solidFill>
              <a:srgbClr val="2E2550"/>
            </a:solidFill>
            <a:prstDash val="solid"/>
          </a:ln>
        </p:spPr>
      </p:sp>
      <p:pic>
        <p:nvPicPr>
          <p:cNvPr id="12" name="Security icon 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6760" y="1965960"/>
            <a:ext cx="411480" cy="41148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8366760" y="251460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Two-step sign-in</a:t>
            </a:r>
            <a:endParaRPr lang="en-US" sz="1800" dirty="0"/>
          </a:p>
        </p:txBody>
      </p:sp>
      <p:sp>
        <p:nvSpPr>
          <p:cNvPr id="14" name="Text 9"/>
          <p:cNvSpPr txBox="1"/>
          <p:nvPr/>
        </p:nvSpPr>
        <p:spPr>
          <a:xfrm>
            <a:off x="8366760" y="2907792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5"/>
                </a:solidFill>
              </a:rPr>
              <a:t>Authenticator app, security keys and passkeys</a:t>
            </a:r>
            <a:endParaRPr lang="en-US" sz="1300" dirty="0"/>
          </a:p>
        </p:txBody>
      </p:sp>
      <p:sp>
        <p:nvSpPr>
          <p:cNvPr id="15" name="Security card 4"/>
          <p:cNvSpPr/>
          <p:nvPr/>
        </p:nvSpPr>
        <p:spPr>
          <a:xfrm>
            <a:off x="548640" y="3840480"/>
            <a:ext cx="3474720" cy="1920240"/>
          </a:xfrm>
          <a:prstGeom prst="roundRect">
            <a:avLst>
              <a:gd name="adj" fmla="val 7143"/>
            </a:avLst>
          </a:prstGeom>
          <a:solidFill>
            <a:srgbClr val="1D1636"/>
          </a:solidFill>
          <a:ln w="12700">
            <a:solidFill>
              <a:srgbClr val="2E2550"/>
            </a:solidFill>
            <a:prstDash val="solid"/>
          </a:ln>
        </p:spPr>
      </p:sp>
      <p:pic>
        <p:nvPicPr>
          <p:cNvPr id="16" name="Security icon 4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4160520"/>
            <a:ext cx="411480" cy="41148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868680" y="470916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Audit logs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868680" y="5102352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5"/>
                </a:solidFill>
              </a:rPr>
              <a:t>Every change logged, forwarded to your SIEM</a:t>
            </a:r>
            <a:endParaRPr lang="en-US" sz="1300" dirty="0"/>
          </a:p>
        </p:txBody>
      </p:sp>
      <p:sp>
        <p:nvSpPr>
          <p:cNvPr id="19" name="Security card 5"/>
          <p:cNvSpPr/>
          <p:nvPr/>
        </p:nvSpPr>
        <p:spPr>
          <a:xfrm>
            <a:off x="4297680" y="3840480"/>
            <a:ext cx="3474720" cy="1920240"/>
          </a:xfrm>
          <a:prstGeom prst="roundRect">
            <a:avLst>
              <a:gd name="adj" fmla="val 7143"/>
            </a:avLst>
          </a:prstGeom>
          <a:solidFill>
            <a:srgbClr val="1D1636"/>
          </a:solidFill>
          <a:ln w="12700">
            <a:solidFill>
              <a:srgbClr val="2E2550"/>
            </a:solidFill>
            <a:prstDash val="solid"/>
          </a:ln>
        </p:spPr>
      </p:sp>
      <p:pic>
        <p:nvPicPr>
          <p:cNvPr id="20" name="Security icon 5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7720" y="4160520"/>
            <a:ext cx="411480" cy="41148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4617720" y="470916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SCIM provisioning</a:t>
            </a:r>
            <a:endParaRPr lang="en-US" sz="1800" dirty="0"/>
          </a:p>
        </p:txBody>
      </p:sp>
      <p:sp>
        <p:nvSpPr>
          <p:cNvPr id="22" name="Text 15"/>
          <p:cNvSpPr txBox="1"/>
          <p:nvPr/>
        </p:nvSpPr>
        <p:spPr>
          <a:xfrm>
            <a:off x="4617720" y="5102352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5"/>
                </a:solidFill>
              </a:rPr>
              <a:t>People and groups kept in sync automatically</a:t>
            </a:r>
            <a:endParaRPr lang="en-US" sz="1300" dirty="0"/>
          </a:p>
        </p:txBody>
      </p:sp>
      <p:sp>
        <p:nvSpPr>
          <p:cNvPr id="23" name="Security card 6"/>
          <p:cNvSpPr/>
          <p:nvPr/>
        </p:nvSpPr>
        <p:spPr>
          <a:xfrm>
            <a:off x="8046720" y="3840480"/>
            <a:ext cx="3474720" cy="1920240"/>
          </a:xfrm>
          <a:prstGeom prst="roundRect">
            <a:avLst>
              <a:gd name="adj" fmla="val 7143"/>
            </a:avLst>
          </a:prstGeom>
          <a:solidFill>
            <a:srgbClr val="1D1636"/>
          </a:solidFill>
          <a:ln w="12700">
            <a:solidFill>
              <a:srgbClr val="2E2550"/>
            </a:solidFill>
            <a:prstDash val="solid"/>
          </a:ln>
        </p:spPr>
      </p:sp>
      <p:pic>
        <p:nvPicPr>
          <p:cNvPr id="24" name="Security icon 6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66760" y="4160520"/>
            <a:ext cx="411480" cy="411480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8366760" y="470916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Access control</a:t>
            </a:r>
            <a:endParaRPr lang="en-US" sz="1800" dirty="0"/>
          </a:p>
        </p:txBody>
      </p:sp>
      <p:sp>
        <p:nvSpPr>
          <p:cNvPr id="26" name="Text 18"/>
          <p:cNvSpPr txBox="1"/>
          <p:nvPr/>
        </p:nvSpPr>
        <p:spPr>
          <a:xfrm>
            <a:off x="8366760" y="5102352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5"/>
                </a:solidFill>
              </a:rPr>
              <a:t>IP allowlist, data retention, roles and groups</a:t>
            </a:r>
            <a:endParaRPr lang="en-US" sz="1300" dirty="0"/>
          </a:p>
        </p:txBody>
      </p:sp>
      <p:sp>
        <p:nvSpPr>
          <p:cNvPr id="28" name="Text 0"/>
          <p:cNvSpPr/>
          <p:nvPr>
            <p:ph idx="100" type="title" hasCustomPrompt="1"/>
          </p:nvPr>
        </p:nvSpPr>
        <p:spPr>
          <a:xfrm>
            <a:off x="731520" y="1920240"/>
            <a:ext cx="53949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29" name="Text 0"/>
          <p:cNvSpPr/>
          <p:nvPr>
            <p:ph idx="101" type="body" hasCustomPrompt="1"/>
          </p:nvPr>
        </p:nvSpPr>
        <p:spPr>
          <a:xfrm>
            <a:off x="731520" y="4069080"/>
            <a:ext cx="5120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1"/>
                </a:solidFill>
              </a:rPr>
              <a:t>Plans for every size</a:t>
            </a:r>
            <a:endParaRPr lang="en-US" sz="3600" dirty="0"/>
          </a:p>
        </p:txBody>
      </p:sp>
      <p:sp>
        <p:nvSpPr>
          <p:cNvPr id="3" name="Plan Free"/>
          <p:cNvSpPr/>
          <p:nvPr/>
        </p:nvSpPr>
        <p:spPr>
          <a:xfrm>
            <a:off x="548640" y="1600200"/>
            <a:ext cx="3474720" cy="3749040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12700">
            <a:solidFill>
              <a:srgbClr val="E4DEF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19202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7132B"/>
                </a:solidFill>
              </a:rPr>
              <a:t>Free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4231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6D28D9"/>
                </a:solidFill>
              </a:rPr>
              <a:t>Up to 25 people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92608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B5670"/>
                </a:solidFill>
              </a:rPr>
              <a:t>Forms, approvals and portals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65760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7132B"/>
                </a:solidFill>
              </a:rPr>
              <a:t>Approval stages and reminders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7132B"/>
                </a:solidFill>
              </a:rPr>
              <a:t>Templates and import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7132B"/>
                </a:solidFill>
              </a:rPr>
              <a:t>Email approvals</a:t>
            </a:r>
            <a:endParaRPr lang="en-US" sz="1400" dirty="0"/>
          </a:p>
        </p:txBody>
      </p:sp>
      <p:sp>
        <p:nvSpPr>
          <p:cNvPr id="8" name="Plan Business"/>
          <p:cNvSpPr/>
          <p:nvPr/>
        </p:nvSpPr>
        <p:spPr>
          <a:xfrm>
            <a:off x="4297680" y="1600200"/>
            <a:ext cx="3474720" cy="3749040"/>
          </a:xfrm>
          <a:prstGeom prst="roundRect">
            <a:avLst>
              <a:gd name="adj" fmla="val 3947"/>
            </a:avLst>
          </a:prstGeom>
          <a:solidFill>
            <a:srgbClr val="6D28D9"/>
          </a:solidFill>
          <a:ln w="12700">
            <a:solidFill>
              <a:srgbClr val="6D28D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63440" y="19202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Business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4663440" y="24231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DE68A"/>
                </a:solidFill>
              </a:rPr>
              <a:t>From €149 / month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4663440" y="292608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9E3FF"/>
                </a:solidFill>
              </a:rPr>
              <a:t>Everything except the security package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663440" y="365760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</a:rPr>
              <a:t>Microsoft 365, Google, Okta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</a:rPr>
              <a:t>Teams approvals and phone app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</a:rPr>
              <a:t>All integrations and REST API</a:t>
            </a:r>
            <a:endParaRPr lang="en-US" sz="1400" dirty="0"/>
          </a:p>
        </p:txBody>
      </p:sp>
      <p:sp>
        <p:nvSpPr>
          <p:cNvPr id="13" name="Plan Enterprise"/>
          <p:cNvSpPr/>
          <p:nvPr/>
        </p:nvSpPr>
        <p:spPr>
          <a:xfrm>
            <a:off x="8046720" y="1600200"/>
            <a:ext cx="3474720" cy="3749040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12700">
            <a:solidFill>
              <a:srgbClr val="E4DEF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412480" y="19202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7132B"/>
                </a:solidFill>
              </a:rPr>
              <a:t>Enterprise</a:t>
            </a:r>
            <a:endParaRPr lang="en-US" sz="2400" dirty="0"/>
          </a:p>
        </p:txBody>
      </p:sp>
      <p:sp>
        <p:nvSpPr>
          <p:cNvPr id="15" name="Text 13"/>
          <p:cNvSpPr txBox="1"/>
          <p:nvPr/>
        </p:nvSpPr>
        <p:spPr>
          <a:xfrm>
            <a:off x="8412480" y="24231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6D28D9"/>
                </a:solidFill>
              </a:rPr>
              <a:t>From €460 / month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8412480" y="292608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B5670"/>
                </a:solidFill>
              </a:rPr>
              <a:t>Business + the security package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8412480" y="365760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7132B"/>
                </a:solidFill>
              </a:rPr>
              <a:t>SIEM, SCIM, IP allowlist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7132B"/>
                </a:solidFill>
              </a:rPr>
              <a:t>Data retention and offboarding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7132B"/>
                </a:solidFill>
              </a:rPr>
              <a:t>Production + staging licence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5623560"/>
            <a:ext cx="9418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B5670"/>
                </a:solidFill>
              </a:rPr>
              <a:t>Prices per installation, by number of people. Full price list: snagbane.com/pricing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38251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567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Try it with your own process</a:t>
            </a:r>
            <a:endParaRPr lang="en-US" sz="3600" dirty="0"/>
          </a:p>
        </p:txBody>
      </p:sp>
      <p:sp>
        <p:nvSpPr>
          <p:cNvPr id="3" name="Next step 1"/>
          <p:cNvSpPr/>
          <p:nvPr/>
        </p:nvSpPr>
        <p:spPr>
          <a:xfrm>
            <a:off x="548640" y="1737360"/>
            <a:ext cx="6858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7373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65176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30-day trial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15468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5"/>
                </a:solidFill>
              </a:rPr>
              <a:t>The full product on your own server, set up in under an hour.</a:t>
            </a:r>
            <a:endParaRPr lang="en-US" sz="1600" dirty="0"/>
          </a:p>
        </p:txBody>
      </p:sp>
      <p:sp>
        <p:nvSpPr>
          <p:cNvPr id="7" name="Next step 2"/>
          <p:cNvSpPr/>
          <p:nvPr/>
        </p:nvSpPr>
        <p:spPr>
          <a:xfrm>
            <a:off x="4297680" y="1737360"/>
            <a:ext cx="6858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297680" y="17373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2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4297680" y="265176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Your first process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4297680" y="315468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5"/>
                </a:solidFill>
              </a:rPr>
              <a:t>Import an existing form or start from a template.</a:t>
            </a:r>
            <a:endParaRPr lang="en-US" sz="1600" dirty="0"/>
          </a:p>
        </p:txBody>
      </p:sp>
      <p:sp>
        <p:nvSpPr>
          <p:cNvPr id="11" name="Next step 3"/>
          <p:cNvSpPr/>
          <p:nvPr/>
        </p:nvSpPr>
        <p:spPr>
          <a:xfrm>
            <a:off x="8046720" y="1737360"/>
            <a:ext cx="6858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046720" y="17373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3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8046720" y="265176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Go live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8046720" y="315468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5"/>
                </a:solidFill>
              </a:rPr>
              <a:t>Keep the same installation — just activate the licence.</a:t>
            </a:r>
            <a:endParaRPr lang="en-US" sz="1600" dirty="0"/>
          </a:p>
        </p:txBody>
      </p:sp>
      <p:sp>
        <p:nvSpPr>
          <p:cNvPr id="15" name="Contact box"/>
          <p:cNvSpPr/>
          <p:nvPr/>
        </p:nvSpPr>
        <p:spPr>
          <a:xfrm>
            <a:off x="548640" y="4572000"/>
            <a:ext cx="11064240" cy="1463040"/>
          </a:xfrm>
          <a:prstGeom prst="roundRect">
            <a:avLst>
              <a:gd name="adj" fmla="val 9375"/>
            </a:avLst>
          </a:prstGeom>
          <a:solidFill>
            <a:srgbClr val="1D1636"/>
          </a:solidFill>
          <a:ln w="12700">
            <a:solidFill>
              <a:srgbClr val="2E2550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14400" y="4800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Your contact</a:t>
            </a:r>
            <a:endParaRPr lang="en-US" sz="1400" dirty="0"/>
          </a:p>
        </p:txBody>
      </p:sp>
      <p:sp>
        <p:nvSpPr>
          <p:cNvPr id="17" name="Partner contact (edit me)"/>
          <p:cNvSpPr txBox="1"/>
          <p:nvPr/>
        </p:nvSpPr>
        <p:spPr>
          <a:xfrm>
            <a:off x="914400" y="5212080"/>
            <a:ext cx="10332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Your name · Your company · you@yourcompany.com · +00 000 000 000</a:t>
            </a:r>
            <a:endParaRPr lang="en-US" sz="2200" dirty="0"/>
          </a:p>
        </p:txBody>
      </p:sp>
      <p:pic>
        <p:nvPicPr>
          <p:cNvPr id="18" name="Logo" descr="/home/user/snagbane/docs/brand/kit/logos/snagbane-logo-white-tex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6263640"/>
            <a:ext cx="1645920" cy="448056"/>
          </a:xfrm>
          <a:prstGeom prst="rect">
            <a:avLst/>
          </a:prstGeom>
        </p:spPr>
      </p:pic>
      <p:sp>
        <p:nvSpPr>
          <p:cNvPr id="19" name="Text 0"/>
          <p:cNvSpPr/>
          <p:nvPr>
            <p:ph idx="100" type="title" hasCustomPrompt="1"/>
          </p:nvPr>
        </p:nvSpPr>
        <p:spPr>
          <a:xfrm>
            <a:off x="731520" y="1920240"/>
            <a:ext cx="53949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20" name="Text 0"/>
          <p:cNvSpPr/>
          <p:nvPr>
            <p:ph idx="101" type="body" hasCustomPrompt="1"/>
          </p:nvPr>
        </p:nvSpPr>
        <p:spPr>
          <a:xfrm>
            <a:off x="731520" y="4069080"/>
            <a:ext cx="5120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nagBane">
  <a:themeElements>
    <a:clrScheme name="SnagBane">
      <a:dk1>
        <a:srgbClr val="17132B"/>
      </a:dk1>
      <a:lt1>
        <a:srgbClr val="FFFFFF"/>
      </a:lt1>
      <a:dk2>
        <a:srgbClr val="0E0A1F"/>
      </a:dk2>
      <a:lt2>
        <a:srgbClr val="F4F1FB"/>
      </a:lt2>
      <a:accent1>
        <a:srgbClr val="6D28D9"/>
      </a:accent1>
      <a:accent2>
        <a:srgbClr val="F59E0B"/>
      </a:accent2>
      <a:accent3>
        <a:srgbClr val="8B5CF6"/>
      </a:accent3>
      <a:accent4>
        <a:srgbClr val="10B981"/>
      </a:accent4>
      <a:accent5>
        <a:srgbClr val="C4B5FD"/>
      </a:accent5>
      <a:accent6>
        <a:srgbClr val="5B21B6"/>
      </a:accent6>
      <a:hlink>
        <a:srgbClr val="6D28D9"/>
      </a:hlink>
      <a:folHlink>
        <a:srgbClr val="5B21B6"/>
      </a:folHlink>
    </a:clrScheme>
    <a:fontScheme name="SnagBan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SnagBane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SnagBane: every request and approval in one place</dc:title>
  <dc:subject>PptxGenJS Presentation</dc:subject>
  <dc:creator>SnagBane</dc:creator>
  <cp:lastModifiedBy>SnagBane</cp:lastModifiedBy>
  <cp:revision>1</cp:revision>
  <dcterms:created xsi:type="dcterms:W3CDTF">2026-10-29T22:31:20Z</dcterms:created>
  <dcterms:modified xsi:type="dcterms:W3CDTF">2026-10-29T22:31:20Z</dcterms:modified>
</cp:coreProperties>
</file>